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60" r:id="rId3"/>
    <p:sldId id="258" r:id="rId4"/>
    <p:sldId id="285" r:id="rId5"/>
    <p:sldId id="273" r:id="rId6"/>
    <p:sldId id="274" r:id="rId7"/>
    <p:sldId id="275" r:id="rId8"/>
    <p:sldId id="276" r:id="rId9"/>
    <p:sldId id="277" r:id="rId10"/>
    <p:sldId id="259" r:id="rId11"/>
    <p:sldId id="264" r:id="rId12"/>
    <p:sldId id="269" r:id="rId13"/>
    <p:sldId id="279" r:id="rId14"/>
    <p:sldId id="278" r:id="rId15"/>
    <p:sldId id="280" r:id="rId16"/>
    <p:sldId id="270" r:id="rId17"/>
    <p:sldId id="286" r:id="rId18"/>
    <p:sldId id="263" r:id="rId19"/>
    <p:sldId id="294" r:id="rId20"/>
    <p:sldId id="296" r:id="rId21"/>
    <p:sldId id="297" r:id="rId22"/>
    <p:sldId id="298" r:id="rId23"/>
    <p:sldId id="281" r:id="rId24"/>
    <p:sldId id="288" r:id="rId25"/>
    <p:sldId id="287" r:id="rId26"/>
    <p:sldId id="289" r:id="rId27"/>
    <p:sldId id="290" r:id="rId28"/>
    <p:sldId id="291" r:id="rId29"/>
    <p:sldId id="268" r:id="rId30"/>
    <p:sldId id="282" r:id="rId31"/>
    <p:sldId id="284" r:id="rId32"/>
    <p:sldId id="28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D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223"/>
  </p:normalViewPr>
  <p:slideViewPr>
    <p:cSldViewPr snapToGrid="0" snapToObjects="1">
      <p:cViewPr varScale="1">
        <p:scale>
          <a:sx n="76" d="100"/>
          <a:sy n="76" d="100"/>
        </p:scale>
        <p:origin x="216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A99042-BFF2-234E-8C3F-CA9F249FEF46}" type="datetimeFigureOut">
              <a:rPr lang="en-US" smtClean="0"/>
              <a:t>8/12/18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3B79A2-757F-AF46-98A2-7647AC711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519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Erik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0528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Stanley’s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954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Stanley’s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593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Stanley’s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515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Stanley’s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068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Stanley’s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9702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Teasha’s</a:t>
            </a:r>
            <a:r>
              <a:rPr lang="en-US" dirty="0"/>
              <a:t>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9744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Teasha’s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827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Teasha’s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05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Jes’s</a:t>
            </a:r>
            <a:r>
              <a:rPr lang="en-US" dirty="0"/>
              <a:t>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749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Jes’s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388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0492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Jes’s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6915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Jes’s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949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Jes’s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125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Jes’s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727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Erik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309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Erik Slides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853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20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36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12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777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338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193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Stanley’s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60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96E3C-A615-794F-BE94-4847DC9972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B5DB74-1161-9341-A5EA-1C2F6E97FA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BF2CC-F393-AE4B-B270-A187A7195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1C85-E0DF-9948-A230-E0DE68E98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7863D-500F-D14A-B479-964CD6884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500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7A1D9-FF41-8B49-ACD8-7EF3AD7D8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F331A0-796F-CA4B-9C77-45BF53640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2FDD0-DAD1-0F49-9DF9-7BC0A50BB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09539-6882-C34B-9E2A-9B8D744AF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02D98-0427-AB4D-8024-57F0E6FCB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55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099DE2-14DD-0043-BF5E-50CBA2C52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3DC51F-C717-C247-BB73-7B6850502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97E23-57E1-2E4E-9770-F118D7E68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C2744-1884-864C-AAE1-FD873CA61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FD4F6-28FB-D845-B22B-7419D6CE1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36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1DB5D-0F27-864D-94FF-1599EE3D4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CD060-01D7-9044-9F18-A0B274611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2B841-8575-F943-B1F3-26462468E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4F6CE-1FDD-A941-8C50-8C170E7D6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9753B-5CD9-2748-9041-B3A6D7B2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4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4AB04-CE8B-E241-BDDF-802B214A2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4C27C1-75E5-EB49-B428-3C353FE619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03BBA-09FF-C047-8C97-C05B1AFF9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269F02-492B-8348-9322-B571BC768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C2BBE3-177F-C544-A9AE-9D9B29DD6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33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69E0F-7C7A-B342-ABA1-9A39263BF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177FA-67EF-0C43-AEE3-A7872B7FBE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A36F03-490F-0042-A476-A5A5C4BD26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9795DB-E09D-7F49-BD5C-FDAA1338B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6DD60-2C1A-B34D-9649-CE138BD67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5B09D-C376-9D4A-A863-688329F0D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539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C7B98-0722-9E44-A2B2-0044BB64B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D5D5F2-2C72-684E-A24B-F6F66B4F58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11A6BA-877B-B845-88A2-4B87DED1F0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8EC7EA-9863-5641-B9B7-C67F50C24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3B575E-F1FD-3F45-AC9D-03EC9DAB6C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93677C-D7A3-BC40-95E1-7898BC05A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AC5FB-E709-6A4E-B5DD-B2348E10C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B04E7E-49C1-CD49-A569-534941486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833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30D6B-8213-304D-BB84-104D9D1F8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86AD44-CD39-224F-91F4-6B0E2926B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8A93FA-3E0B-2147-902E-EF74CE2AA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15A45F-3C35-0547-83C7-4DA389C1C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387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22783E-3BA7-254D-8BDF-5467EE4C5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414571-093A-8442-9E0E-A208F1B0C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989E0-60FA-0247-9D91-F3D6EB2CB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93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8DFF8-C8EB-764B-8632-0B84C7AE4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03211-B7B9-D743-88F9-88CBD647F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C7ABC2-FE6F-844D-BCDA-ED55D6C30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CA3D66-F925-624D-8965-88828C6E0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AE7B2-D796-574D-AFF0-CF3B32D4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79350-7279-234B-AA0E-7894820FE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510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C3722-9AA7-5443-A9B5-E90CF7795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F5A2DA-114C-5342-9C9C-901265188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D9B347-C6F9-1541-8D50-A579FF4014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5E473-AA80-F147-B594-100931146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4A307-013D-1342-8FF5-F744EEC8D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B8A78-9B80-6F41-9B70-913485CC5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080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ED8FC-E27F-154E-89C1-847C80405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8D96D-4D01-0645-BE09-5858F8569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83CB1-CAE8-9344-B344-D680F29C7E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E9BED-93F7-CE43-854F-F33EEA27189D}" type="datetimeFigureOut">
              <a:rPr lang="en-US" smtClean="0"/>
              <a:t>8/12/18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AD1C6-768D-924A-8084-8BDDED7977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56984-9736-ED4D-879F-79A983F539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800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85DD9D1-73E5-6C43-B9E8-876751168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7582" y="5837238"/>
            <a:ext cx="9144000" cy="495829"/>
          </a:xfrm>
        </p:spPr>
        <p:txBody>
          <a:bodyPr>
            <a:normAutofit fontScale="92500"/>
          </a:bodyPr>
          <a:lstStyle/>
          <a:p>
            <a:r>
              <a:rPr lang="en-US" sz="2800" dirty="0"/>
              <a:t>Erik Caldwell, Stanley Nagaoka, </a:t>
            </a:r>
            <a:r>
              <a:rPr lang="en-US" sz="2800" dirty="0" err="1"/>
              <a:t>Jessia</a:t>
            </a:r>
            <a:r>
              <a:rPr lang="en-US" sz="2800" dirty="0"/>
              <a:t> (</a:t>
            </a:r>
            <a:r>
              <a:rPr lang="en-US" sz="2800" dirty="0" err="1"/>
              <a:t>Jes</a:t>
            </a:r>
            <a:r>
              <a:rPr lang="en-US" sz="2800" dirty="0"/>
              <a:t>) Santora, Teasha McCoy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04EE55-8FB3-C841-B7A6-19CC2C16C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1727" y="512233"/>
            <a:ext cx="5435710" cy="513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710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CB279C-FF5D-0040-B9CA-29D518794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20" y="844399"/>
            <a:ext cx="1771282" cy="5349631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D27F2430-0635-8A42-A0DB-F260095EFEDF}"/>
              </a:ext>
            </a:extLst>
          </p:cNvPr>
          <p:cNvSpPr/>
          <p:nvPr/>
        </p:nvSpPr>
        <p:spPr>
          <a:xfrm>
            <a:off x="2404997" y="537525"/>
            <a:ext cx="3695178" cy="1997968"/>
          </a:xfrm>
          <a:prstGeom prst="wedgeRoundRectCallout">
            <a:avLst>
              <a:gd name="adj1" fmla="val -44949"/>
              <a:gd name="adj2" fmla="val 66046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 Peter, I want to make sure I’m not living in a whiny neighborhood, where should I live?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D393FA00-A16E-5043-806F-0B3C2E79939E}"/>
              </a:ext>
            </a:extLst>
          </p:cNvPr>
          <p:cNvSpPr/>
          <p:nvPr/>
        </p:nvSpPr>
        <p:spPr>
          <a:xfrm>
            <a:off x="8993454" y="350050"/>
            <a:ext cx="2961479" cy="2799550"/>
          </a:xfrm>
          <a:prstGeom prst="wedgeRoundRectCallout">
            <a:avLst>
              <a:gd name="adj1" fmla="val -44949"/>
              <a:gd name="adj2" fmla="val 66046"/>
              <a:gd name="adj3" fmla="val 16667"/>
            </a:avLst>
          </a:prstGeom>
          <a:solidFill>
            <a:schemeClr val="accent2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 Mark, we can look at 311 data for minor nuances that occur throughout San Diego. With choosing Koala-ty, we can give you an analysis of whiny neighborhoods so you can pick the best place.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E08FF3-9A4D-044D-B9AE-A318EBB68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9733" y="849808"/>
            <a:ext cx="1678255" cy="536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237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988A1-7EA4-AD43-BC34-3DA2BEA3C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343" y="2346389"/>
            <a:ext cx="3780650" cy="1456267"/>
          </a:xfrm>
        </p:spPr>
        <p:txBody>
          <a:bodyPr>
            <a:normAutofit/>
          </a:bodyPr>
          <a:lstStyle/>
          <a:p>
            <a:r>
              <a:rPr lang="en-US" sz="3600" b="1" dirty="0"/>
              <a:t>What Data is being </a:t>
            </a:r>
            <a:br>
              <a:rPr lang="en-US" sz="3600" b="1" dirty="0"/>
            </a:br>
            <a:r>
              <a:rPr lang="en-US" sz="3600" b="1" dirty="0"/>
              <a:t>used in Analysis?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673222-C015-5844-8802-6A25A76479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21171203">
            <a:off x="5359805" y="534607"/>
            <a:ext cx="3102652" cy="188170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61B7731-3657-394C-AB30-43BB35F8F955}"/>
              </a:ext>
            </a:extLst>
          </p:cNvPr>
          <p:cNvGrpSpPr/>
          <p:nvPr/>
        </p:nvGrpSpPr>
        <p:grpSpPr>
          <a:xfrm rot="610296">
            <a:off x="8635803" y="2345726"/>
            <a:ext cx="2943896" cy="1582380"/>
            <a:chOff x="6434667" y="3183467"/>
            <a:chExt cx="2556933" cy="120226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E25942C-C260-9341-95B1-2211B120E8C9}"/>
                </a:ext>
              </a:extLst>
            </p:cNvPr>
            <p:cNvSpPr/>
            <p:nvPr/>
          </p:nvSpPr>
          <p:spPr>
            <a:xfrm>
              <a:off x="6434667" y="3183467"/>
              <a:ext cx="2556933" cy="120226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9CA6511-1250-A240-A7F0-154EFB814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77255" y="3365500"/>
              <a:ext cx="1905000" cy="736600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D4D6FD69-533A-3647-AD75-8DBB40C4FF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0358" y="4398765"/>
            <a:ext cx="3630400" cy="24114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AF1E8D4-622D-4C46-AD4B-2B560E8AA1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138868">
            <a:off x="4771005" y="2789113"/>
            <a:ext cx="2741592" cy="274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479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664F43-2B31-4D0C-A51D-CD2941FEE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221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57AC5B-A23A-4025-A764-41EF604A9C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874"/>
          <a:stretch/>
        </p:blipFill>
        <p:spPr>
          <a:xfrm>
            <a:off x="27993" y="1068451"/>
            <a:ext cx="12121313" cy="472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77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64FB8F-AB18-C749-8737-4643BA99B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42" y="1515532"/>
            <a:ext cx="11346922" cy="44280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2261DC-8CDC-C740-BEB3-F2DDC585B463}"/>
              </a:ext>
            </a:extLst>
          </p:cNvPr>
          <p:cNvSpPr txBox="1"/>
          <p:nvPr/>
        </p:nvSpPr>
        <p:spPr>
          <a:xfrm>
            <a:off x="1100667" y="423333"/>
            <a:ext cx="10176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Mapped 311 Calls</a:t>
            </a:r>
          </a:p>
        </p:txBody>
      </p:sp>
    </p:spTree>
    <p:extLst>
      <p:ext uri="{BB962C8B-B14F-4D97-AF65-F5344CB8AC3E}">
        <p14:creationId xmlns:p14="http://schemas.microsoft.com/office/powerpoint/2010/main" val="2685349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D3F4A5-09D7-47FA-9BBA-F902BE5A1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129" y="861759"/>
            <a:ext cx="9363708" cy="500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301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CF8238-3D31-984B-9ECE-5CC197599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258" y="293255"/>
            <a:ext cx="9536609" cy="630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090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58145C3-6092-0545-AAE5-2BBD72C23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99" y="929216"/>
            <a:ext cx="11238901" cy="430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891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3D9A22-73A7-2A4F-9597-BEF6D1BBC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7549" y="184150"/>
            <a:ext cx="7649812" cy="647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993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FE1E4F8-646C-3349-A432-8ECBBF688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583" y="656166"/>
            <a:ext cx="10026476" cy="533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514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2598F95-BFB4-884F-827E-046C4255DEEC}"/>
              </a:ext>
            </a:extLst>
          </p:cNvPr>
          <p:cNvGrpSpPr/>
          <p:nvPr/>
        </p:nvGrpSpPr>
        <p:grpSpPr>
          <a:xfrm>
            <a:off x="505936" y="892684"/>
            <a:ext cx="3804806" cy="4287671"/>
            <a:chOff x="6414997" y="999127"/>
            <a:chExt cx="4238139" cy="40872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6C37D1-B807-9747-B0DC-7EECEB5EE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60320" y="3055726"/>
              <a:ext cx="1792816" cy="203069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519BB82-67EF-CF46-8D74-0E5715EE2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14997" y="999127"/>
              <a:ext cx="2133419" cy="1422279"/>
            </a:xfrm>
            <a:prstGeom prst="rect">
              <a:avLst/>
            </a:prstGeom>
          </p:spPr>
        </p:pic>
        <p:sp>
          <p:nvSpPr>
            <p:cNvPr id="7" name="Circular Arrow 6">
              <a:extLst>
                <a:ext uri="{FF2B5EF4-FFF2-40B4-BE49-F238E27FC236}">
                  <a16:creationId xmlns:a16="http://schemas.microsoft.com/office/drawing/2014/main" id="{7A97028C-5808-354C-BA2A-AF10FCAC90D8}"/>
                </a:ext>
              </a:extLst>
            </p:cNvPr>
            <p:cNvSpPr/>
            <p:nvPr/>
          </p:nvSpPr>
          <p:spPr>
            <a:xfrm rot="2605103">
              <a:off x="8124267" y="1888658"/>
              <a:ext cx="1393704" cy="1206774"/>
            </a:xfrm>
            <a:prstGeom prst="circular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E7D5BC55-0AEF-DD49-BFDC-F98AF2D2F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1869" y="1594771"/>
            <a:ext cx="1563344" cy="4721616"/>
          </a:xfrm>
          <a:prstGeom prst="rect">
            <a:avLst/>
          </a:pr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8084BB55-41D0-6E4F-9A8D-6910D57606C1}"/>
              </a:ext>
            </a:extLst>
          </p:cNvPr>
          <p:cNvSpPr/>
          <p:nvPr/>
        </p:nvSpPr>
        <p:spPr>
          <a:xfrm>
            <a:off x="7196341" y="350232"/>
            <a:ext cx="4060869" cy="2788497"/>
          </a:xfrm>
          <a:prstGeom prst="wedgeRoundRectCallout">
            <a:avLst>
              <a:gd name="adj1" fmla="val -44949"/>
              <a:gd name="adj2" fmla="val 66046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Hi, I’m Mark! I’m moving from New York to San Diego and was wondering what is a good neighborhood to reside?</a:t>
            </a:r>
          </a:p>
        </p:txBody>
      </p:sp>
    </p:spTree>
    <p:extLst>
      <p:ext uri="{BB962C8B-B14F-4D97-AF65-F5344CB8AC3E}">
        <p14:creationId xmlns:p14="http://schemas.microsoft.com/office/powerpoint/2010/main" val="2707536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05CC175-AF6A-4443-92F1-DF4AF9840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599" y="596900"/>
            <a:ext cx="10498667" cy="597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140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F42931-1B22-FA4F-9E90-6504338A2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83" y="491067"/>
            <a:ext cx="10894483" cy="603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4068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E75760-E62A-0342-B339-CA419D1F8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433" y="374935"/>
            <a:ext cx="11210258" cy="589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2603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17FAE4-E8D2-4137-8E87-ED580F16E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8427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16FD34-EA7F-6B4D-8CF9-8E019849C9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6567" y="325677"/>
            <a:ext cx="9305191" cy="620346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BCEFF0-3689-074C-829F-B24F61142693}"/>
              </a:ext>
            </a:extLst>
          </p:cNvPr>
          <p:cNvSpPr txBox="1"/>
          <p:nvPr/>
        </p:nvSpPr>
        <p:spPr>
          <a:xfrm>
            <a:off x="8163259" y="1183246"/>
            <a:ext cx="199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0.1121</a:t>
            </a:r>
          </a:p>
        </p:txBody>
      </p:sp>
    </p:spTree>
    <p:extLst>
      <p:ext uri="{BB962C8B-B14F-4D97-AF65-F5344CB8AC3E}">
        <p14:creationId xmlns:p14="http://schemas.microsoft.com/office/powerpoint/2010/main" val="19864745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1662AB4-B208-4B48-A8C6-868F50518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36642" y="203192"/>
            <a:ext cx="9459913" cy="630660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57CCD5-3AED-734D-A277-9118A520B5C3}"/>
              </a:ext>
            </a:extLst>
          </p:cNvPr>
          <p:cNvSpPr txBox="1"/>
          <p:nvPr/>
        </p:nvSpPr>
        <p:spPr>
          <a:xfrm>
            <a:off x="7789334" y="1151467"/>
            <a:ext cx="199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-.3811</a:t>
            </a:r>
          </a:p>
        </p:txBody>
      </p:sp>
    </p:spTree>
    <p:extLst>
      <p:ext uri="{BB962C8B-B14F-4D97-AF65-F5344CB8AC3E}">
        <p14:creationId xmlns:p14="http://schemas.microsoft.com/office/powerpoint/2010/main" val="16335049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DB1AABB-7AD5-AF42-9803-1CEF2307D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549" y="251882"/>
            <a:ext cx="7960783" cy="638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6392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560841-9A5C-404A-856A-D2CA8BF9C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283" y="234950"/>
            <a:ext cx="7926917" cy="636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3813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CAA6A7-07E7-9348-B4EC-3B4338132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4417" y="218016"/>
            <a:ext cx="8011584" cy="64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5493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F0569-6042-6E41-B2E8-ADCE61450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Visualizations: Why are these the whiniest neighborhoods? </a:t>
            </a:r>
          </a:p>
          <a:p>
            <a:pPr lvl="1"/>
            <a:r>
              <a:rPr lang="en-US" dirty="0"/>
              <a:t>Connection between home price and # of complaints</a:t>
            </a:r>
          </a:p>
          <a:p>
            <a:pPr lvl="1"/>
            <a:r>
              <a:rPr lang="en-US" dirty="0"/>
              <a:t>Connection between rents and # of complaints</a:t>
            </a:r>
          </a:p>
          <a:p>
            <a:pPr lvl="1"/>
            <a:r>
              <a:rPr lang="en-US" dirty="0"/>
              <a:t>Connection between age and # of complaints</a:t>
            </a:r>
          </a:p>
          <a:p>
            <a:pPr lvl="1"/>
            <a:r>
              <a:rPr lang="en-US" dirty="0"/>
              <a:t>Connection between income and # of complaints</a:t>
            </a:r>
          </a:p>
          <a:p>
            <a:pPr lvl="1"/>
            <a:r>
              <a:rPr lang="en-US" dirty="0"/>
              <a:t>Connection between population density and # of complaints</a:t>
            </a:r>
          </a:p>
        </p:txBody>
      </p:sp>
    </p:spTree>
    <p:extLst>
      <p:ext uri="{BB962C8B-B14F-4D97-AF65-F5344CB8AC3E}">
        <p14:creationId xmlns:p14="http://schemas.microsoft.com/office/powerpoint/2010/main" val="4277292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7186" y="754184"/>
            <a:ext cx="1771282" cy="5349631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5154FD09-76E5-2646-89A9-AA57136AA8C8}"/>
              </a:ext>
            </a:extLst>
          </p:cNvPr>
          <p:cNvSpPr/>
          <p:nvPr/>
        </p:nvSpPr>
        <p:spPr>
          <a:xfrm>
            <a:off x="5778082" y="754184"/>
            <a:ext cx="4790903" cy="2483741"/>
          </a:xfrm>
          <a:prstGeom prst="wedgeRoundRectCallout">
            <a:avLst>
              <a:gd name="adj1" fmla="val -44949"/>
              <a:gd name="adj2" fmla="val 66046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There are a few things I want in my new neighborhood.</a:t>
            </a:r>
          </a:p>
        </p:txBody>
      </p:sp>
    </p:spTree>
    <p:extLst>
      <p:ext uri="{BB962C8B-B14F-4D97-AF65-F5344CB8AC3E}">
        <p14:creationId xmlns:p14="http://schemas.microsoft.com/office/powerpoint/2010/main" val="26670001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811B09-DD75-4985-AF82-8CA237EDA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575" y="1897904"/>
            <a:ext cx="9272850" cy="322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9328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503E19-2D16-1B4F-A65C-B68E8D1EB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720" y="788051"/>
            <a:ext cx="1771282" cy="5349631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AFB9BE2B-5D25-304A-AC88-03ACDC4A7077}"/>
              </a:ext>
            </a:extLst>
          </p:cNvPr>
          <p:cNvSpPr/>
          <p:nvPr/>
        </p:nvSpPr>
        <p:spPr>
          <a:xfrm>
            <a:off x="5778082" y="754184"/>
            <a:ext cx="4790903" cy="2483741"/>
          </a:xfrm>
          <a:prstGeom prst="wedgeRoundRectCallout">
            <a:avLst>
              <a:gd name="adj1" fmla="val -44949"/>
              <a:gd name="adj2" fmla="val 66046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Wow!... This was really informative. I’m going to live in North Park.</a:t>
            </a:r>
          </a:p>
        </p:txBody>
      </p:sp>
    </p:spTree>
    <p:extLst>
      <p:ext uri="{BB962C8B-B14F-4D97-AF65-F5344CB8AC3E}">
        <p14:creationId xmlns:p14="http://schemas.microsoft.com/office/powerpoint/2010/main" val="35899003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F0569-6042-6E41-B2E8-ADCE61450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Presentation Outline:</a:t>
            </a:r>
          </a:p>
          <a:p>
            <a:pPr lvl="1"/>
            <a:r>
              <a:rPr lang="en-US" dirty="0"/>
              <a:t> Intro</a:t>
            </a:r>
          </a:p>
          <a:p>
            <a:pPr lvl="2"/>
            <a:r>
              <a:rPr lang="en-US" dirty="0"/>
              <a:t>Mark’s story</a:t>
            </a:r>
          </a:p>
          <a:p>
            <a:pPr lvl="2"/>
            <a:r>
              <a:rPr lang="en-US" dirty="0"/>
              <a:t>Finding the whiniest neighborhoods in San Diego</a:t>
            </a:r>
          </a:p>
          <a:p>
            <a:pPr lvl="1"/>
            <a:r>
              <a:rPr lang="en-US" dirty="0"/>
              <a:t>Call to adventure – narrative</a:t>
            </a:r>
          </a:p>
          <a:p>
            <a:pPr lvl="2"/>
            <a:r>
              <a:rPr lang="en-US" dirty="0"/>
              <a:t>Hiring Koala - ty</a:t>
            </a:r>
          </a:p>
          <a:p>
            <a:pPr lvl="1"/>
            <a:r>
              <a:rPr lang="en-US" dirty="0"/>
              <a:t>What – what is the problem</a:t>
            </a:r>
          </a:p>
          <a:p>
            <a:pPr lvl="2"/>
            <a:r>
              <a:rPr lang="en-US" dirty="0"/>
              <a:t>Data sources</a:t>
            </a:r>
          </a:p>
          <a:p>
            <a:pPr lvl="2"/>
            <a:r>
              <a:rPr lang="en-US" dirty="0"/>
              <a:t>What steps did we take?</a:t>
            </a:r>
          </a:p>
          <a:p>
            <a:pPr lvl="1"/>
            <a:r>
              <a:rPr lang="en-US" dirty="0"/>
              <a:t>So what – </a:t>
            </a:r>
          </a:p>
          <a:p>
            <a:pPr lvl="2"/>
            <a:r>
              <a:rPr lang="en-US" dirty="0"/>
              <a:t>What did did we find?</a:t>
            </a:r>
          </a:p>
          <a:p>
            <a:pPr lvl="3"/>
            <a:r>
              <a:rPr lang="en-US" dirty="0"/>
              <a:t>Visualizations</a:t>
            </a:r>
          </a:p>
          <a:p>
            <a:pPr lvl="1"/>
            <a:r>
              <a:rPr lang="en-US" dirty="0"/>
              <a:t>Now what</a:t>
            </a:r>
          </a:p>
          <a:p>
            <a:pPr lvl="2"/>
            <a:r>
              <a:rPr lang="en-US" dirty="0"/>
              <a:t>But why?</a:t>
            </a:r>
          </a:p>
          <a:p>
            <a:pPr lvl="3"/>
            <a:r>
              <a:rPr lang="en-US" dirty="0"/>
              <a:t>Visualizations</a:t>
            </a:r>
          </a:p>
          <a:p>
            <a:pPr lvl="1"/>
            <a:r>
              <a:rPr lang="en-US" dirty="0"/>
              <a:t>Call to action</a:t>
            </a:r>
          </a:p>
          <a:p>
            <a:pPr lvl="2"/>
            <a:r>
              <a:rPr lang="en-US" dirty="0"/>
              <a:t>If you were Mark</a:t>
            </a:r>
          </a:p>
          <a:p>
            <a:pPr lvl="1"/>
            <a:r>
              <a:rPr lang="en-US" dirty="0"/>
              <a:t>Close</a:t>
            </a:r>
          </a:p>
          <a:p>
            <a:pPr lvl="2"/>
            <a:r>
              <a:rPr lang="en-US" dirty="0"/>
              <a:t>What did Mark do?</a:t>
            </a:r>
          </a:p>
        </p:txBody>
      </p:sp>
    </p:spTree>
    <p:extLst>
      <p:ext uri="{BB962C8B-B14F-4D97-AF65-F5344CB8AC3E}">
        <p14:creationId xmlns:p14="http://schemas.microsoft.com/office/powerpoint/2010/main" val="40338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E006D0-AE11-C44C-9885-57FDEFDFA6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12332" y="305687"/>
            <a:ext cx="9914467" cy="6210694"/>
          </a:xfrm>
        </p:spPr>
      </p:pic>
    </p:spTree>
    <p:extLst>
      <p:ext uri="{BB962C8B-B14F-4D97-AF65-F5344CB8AC3E}">
        <p14:creationId xmlns:p14="http://schemas.microsoft.com/office/powerpoint/2010/main" val="2700133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89" y="754184"/>
            <a:ext cx="1771282" cy="53496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CBE7C13-B5BF-4027-A752-92D700F01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6436" y="1156951"/>
            <a:ext cx="6707155" cy="454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361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89" y="754184"/>
            <a:ext cx="1771282" cy="53496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B1A527-19E8-478F-8E72-D4FACA574C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502" b="5976"/>
          <a:stretch/>
        </p:blipFill>
        <p:spPr>
          <a:xfrm>
            <a:off x="3476625" y="957669"/>
            <a:ext cx="7597775" cy="464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794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89" y="754184"/>
            <a:ext cx="1771282" cy="53496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2BD8F76-D304-461A-BC07-80D82CDCD0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2248" y="991210"/>
            <a:ext cx="7941809" cy="487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67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89" y="754184"/>
            <a:ext cx="1771282" cy="53496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AF6B3F1-8685-4BB0-A74A-2D09492FD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9018" y="852843"/>
            <a:ext cx="7728468" cy="515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820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89" y="754184"/>
            <a:ext cx="1771282" cy="53496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330ECE-23DD-4ECE-B671-522C9615E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7460" y="754184"/>
            <a:ext cx="6873454" cy="529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251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326</Words>
  <Application>Microsoft Macintosh PowerPoint</Application>
  <PresentationFormat>Widescreen</PresentationFormat>
  <Paragraphs>85</Paragraphs>
  <Slides>32</Slides>
  <Notes>25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Data is being  used in Analysis?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Koala-ty </dc:title>
  <dc:creator>T M</dc:creator>
  <cp:lastModifiedBy>T M</cp:lastModifiedBy>
  <cp:revision>46</cp:revision>
  <dcterms:created xsi:type="dcterms:W3CDTF">2018-08-08T23:09:16Z</dcterms:created>
  <dcterms:modified xsi:type="dcterms:W3CDTF">2018-08-12T17:34:57Z</dcterms:modified>
</cp:coreProperties>
</file>

<file path=docProps/thumbnail.jpeg>
</file>